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  <p:sldMasterId id="2147483672" r:id="rId3"/>
    <p:sldMasterId id="2147483660" r:id="rId4"/>
  </p:sldMasterIdLst>
  <p:notesMasterIdLst>
    <p:notesMasterId r:id="rId18"/>
  </p:notesMasterIdLst>
  <p:sldIdLst>
    <p:sldId id="256" r:id="rId5"/>
    <p:sldId id="261" r:id="rId6"/>
    <p:sldId id="258" r:id="rId7"/>
    <p:sldId id="260" r:id="rId8"/>
    <p:sldId id="262" r:id="rId9"/>
    <p:sldId id="263" r:id="rId10"/>
    <p:sldId id="264" r:id="rId11"/>
    <p:sldId id="266" r:id="rId12"/>
    <p:sldId id="270" r:id="rId13"/>
    <p:sldId id="259" r:id="rId14"/>
    <p:sldId id="267" r:id="rId15"/>
    <p:sldId id="272" r:id="rId16"/>
    <p:sldId id="26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F7B42-49F4-4AB1-923F-851A347BF500}" type="datetimeFigureOut">
              <a:rPr lang="de-DE" smtClean="0"/>
              <a:t>01.05.2016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AE5E1-5B08-4FB3-9FDD-553226121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25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43608" y="3429000"/>
            <a:ext cx="6912768" cy="2209800"/>
          </a:xfrm>
        </p:spPr>
        <p:txBody>
          <a:bodyPr/>
          <a:lstStyle>
            <a:lvl1pPr marL="0" indent="0" algn="ctr">
              <a:buNone/>
              <a:defRPr sz="32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Dr.med. Helmut Rießbeck</a:t>
            </a:r>
          </a:p>
          <a:p>
            <a:r>
              <a:rPr lang="de-DE" dirty="0" smtClean="0"/>
              <a:t>Königstrasse 6  91126 Schwabach</a:t>
            </a:r>
          </a:p>
          <a:p>
            <a:r>
              <a:rPr lang="de-DE" dirty="0" smtClean="0"/>
              <a:t>www.psychotherapie-riessbeck.de</a:t>
            </a:r>
          </a:p>
          <a:p>
            <a:r>
              <a:rPr lang="de-DE" dirty="0" smtClean="0"/>
              <a:t>Benutzername: Arzt   </a:t>
            </a:r>
            <a:r>
              <a:rPr lang="de-DE" dirty="0" err="1" smtClean="0"/>
              <a:t>Kennw</a:t>
            </a:r>
            <a:r>
              <a:rPr lang="de-DE" dirty="0" smtClean="0"/>
              <a:t>.: Therapie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©Dr. H. Rießbeck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1331913" y="6524625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6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06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5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38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48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07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5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979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31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53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621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0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Dr.med. Helmut Rießbeck</a:t>
            </a:r>
          </a:p>
          <a:p>
            <a:r>
              <a:rPr lang="de-DE" dirty="0" smtClean="0"/>
              <a:t>Königstrasse 6, 91126 Schwabach</a:t>
            </a:r>
          </a:p>
          <a:p>
            <a:r>
              <a:rPr lang="de-DE" dirty="0" smtClean="0"/>
              <a:t>www.psychotherapie-riessbeck.de</a:t>
            </a:r>
          </a:p>
          <a:p>
            <a:r>
              <a:rPr lang="de-DE" dirty="0" smtClean="0"/>
              <a:t>Benutzername: Arzt  </a:t>
            </a:r>
            <a:r>
              <a:rPr lang="de-DE" dirty="0" err="1" smtClean="0"/>
              <a:t>Kennw</a:t>
            </a:r>
            <a:r>
              <a:rPr lang="de-DE" dirty="0" smtClean="0"/>
              <a:t>.: Therapie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926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807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215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1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93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4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527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753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19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303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380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80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91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93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594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468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51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822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172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465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612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281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62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7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6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3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7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47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77000"/>
            <a:ext cx="8229600" cy="514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9E66-20E2-4324-9259-C09FFC14C95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483">
            <a:off x="611560" y="254967"/>
            <a:ext cx="509423" cy="6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2FFE-66BD-4CFF-8127-759948DC5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8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©Dr.H. Rießbeck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CB2F-CF70-4249-883D-1EF96475B8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0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EA19-8512-417D-9F34-C41AD5B4B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4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ff-zentren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„Sequentielle Traumatisierung“ - Flüchtling Sein – mehr als eine Kette von</a:t>
            </a:r>
            <a:br>
              <a:rPr lang="de-DE" dirty="0"/>
            </a:br>
            <a:r>
              <a:rPr lang="de-DE" dirty="0"/>
              <a:t>Ereignissen und Erfahrungen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6912768" cy="2952328"/>
          </a:xfrm>
        </p:spPr>
        <p:txBody>
          <a:bodyPr>
            <a:normAutofit/>
          </a:bodyPr>
          <a:lstStyle/>
          <a:p>
            <a:r>
              <a:rPr lang="de-DE" dirty="0" smtClean="0"/>
              <a:t>Dr. med. Helmut Rießbeck</a:t>
            </a:r>
          </a:p>
          <a:p>
            <a:r>
              <a:rPr lang="de-DE" dirty="0" smtClean="0"/>
              <a:t>THZN e.V. </a:t>
            </a:r>
          </a:p>
          <a:p>
            <a:r>
              <a:rPr lang="de-DE" dirty="0" smtClean="0"/>
              <a:t>Praxis - Schwabach</a:t>
            </a:r>
          </a:p>
          <a:p>
            <a:r>
              <a:rPr lang="de-DE" dirty="0" smtClean="0"/>
              <a:t>www.psychotherapie-riessbeck.de</a:t>
            </a:r>
            <a:endParaRPr lang="de-DE" dirty="0"/>
          </a:p>
          <a:p>
            <a:r>
              <a:rPr lang="de-DE" dirty="0" smtClean="0"/>
              <a:t>info@praxis-riessbeck.de</a:t>
            </a:r>
          </a:p>
        </p:txBody>
      </p:sp>
    </p:spTree>
    <p:extLst>
      <p:ext uri="{BB962C8B-B14F-4D97-AF65-F5344CB8AC3E}">
        <p14:creationId xmlns:p14="http://schemas.microsoft.com/office/powerpoint/2010/main" val="12359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C92A5"/>
                </a:solidFill>
              </a:rPr>
              <a:t>Grundhaltung- maximaler Kontrast zur traumatischen Erfahrung (nach </a:t>
            </a:r>
            <a:r>
              <a:rPr lang="de-DE" dirty="0" err="1" smtClean="0">
                <a:solidFill>
                  <a:srgbClr val="0C92A5"/>
                </a:solidFill>
              </a:rPr>
              <a:t>Wöller</a:t>
            </a:r>
            <a:r>
              <a:rPr lang="de-DE" dirty="0" smtClean="0">
                <a:solidFill>
                  <a:srgbClr val="0C92A5"/>
                </a:solidFill>
              </a:rPr>
              <a:t> 2006)</a:t>
            </a:r>
            <a:endParaRPr lang="de-DE" dirty="0">
              <a:solidFill>
                <a:srgbClr val="0C92A5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247491"/>
              </p:ext>
            </p:extLst>
          </p:nvPr>
        </p:nvGraphicFramePr>
        <p:xfrm>
          <a:off x="251520" y="980729"/>
          <a:ext cx="8693583" cy="5760642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4235775"/>
                <a:gridCol w="4457808"/>
              </a:tblGrid>
              <a:tr h="40922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Traumatische Situation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Therapeutische Situation</a:t>
                      </a:r>
                      <a:endParaRPr lang="de-DE" sz="2000" dirty="0"/>
                    </a:p>
                  </a:txBody>
                  <a:tcPr/>
                </a:tc>
              </a:tr>
              <a:tr h="40922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Bedrohung, Unsicherheit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Sicherheit</a:t>
                      </a:r>
                      <a:endParaRPr lang="de-DE" sz="2000" dirty="0"/>
                    </a:p>
                  </a:txBody>
                  <a:tcPr/>
                </a:tc>
              </a:tr>
              <a:tr h="40922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Kontrollverlust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Kontrolle</a:t>
                      </a:r>
                      <a:endParaRPr lang="de-DE" sz="2000" dirty="0"/>
                    </a:p>
                  </a:txBody>
                  <a:tcPr/>
                </a:tc>
              </a:tr>
              <a:tr h="724015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Fehlende</a:t>
                      </a:r>
                      <a:r>
                        <a:rPr lang="de-DE" sz="2000" baseline="0" dirty="0" smtClean="0"/>
                        <a:t> Entscheidungsfreiheit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Entscheidungsfreiheit,</a:t>
                      </a:r>
                      <a:r>
                        <a:rPr lang="de-DE" sz="2000" baseline="0" dirty="0" smtClean="0"/>
                        <a:t> Wahlmöglichkeit</a:t>
                      </a:r>
                      <a:endParaRPr lang="de-DE" sz="2000" dirty="0"/>
                    </a:p>
                  </a:txBody>
                  <a:tcPr/>
                </a:tc>
              </a:tr>
              <a:tr h="40922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Missachtung basaler Bedürfnisse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Respektieren basaler Bedürfnisse</a:t>
                      </a:r>
                      <a:endParaRPr lang="de-DE" sz="2000" dirty="0"/>
                    </a:p>
                  </a:txBody>
                  <a:tcPr/>
                </a:tc>
              </a:tr>
              <a:tr h="724015">
                <a:tc>
                  <a:txBody>
                    <a:bodyPr/>
                    <a:lstStyle/>
                    <a:p>
                      <a:r>
                        <a:rPr lang="de-DE" sz="2000" baseline="0" dirty="0" smtClean="0"/>
                        <a:t>Ausschaltung der Selbstwirksamkeit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Unterstützung von Selbstwirksamkeit</a:t>
                      </a:r>
                      <a:endParaRPr lang="de-DE" sz="2000" dirty="0"/>
                    </a:p>
                  </a:txBody>
                  <a:tcPr/>
                </a:tc>
              </a:tr>
              <a:tr h="724015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Unterlegenheit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Gleichwertige</a:t>
                      </a:r>
                      <a:r>
                        <a:rPr lang="de-DE" sz="2000" baseline="0" dirty="0" smtClean="0"/>
                        <a:t> Beziehungsgestaltung</a:t>
                      </a:r>
                      <a:endParaRPr lang="de-DE" sz="2000" dirty="0"/>
                    </a:p>
                  </a:txBody>
                  <a:tcPr/>
                </a:tc>
              </a:tr>
              <a:tr h="724015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Grenzüberschreitung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Klare Grenzen, Regeln</a:t>
                      </a:r>
                    </a:p>
                  </a:txBody>
                  <a:tcPr/>
                </a:tc>
              </a:tr>
              <a:tr h="409226">
                <a:tc>
                  <a:txBody>
                    <a:bodyPr/>
                    <a:lstStyle/>
                    <a:p>
                      <a:r>
                        <a:rPr lang="de-DE" sz="2000" smtClean="0"/>
                        <a:t>Verwirrung, Intransparenz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Aufklärung, Transparenz</a:t>
                      </a:r>
                      <a:endParaRPr lang="de-DE" sz="2000" dirty="0"/>
                    </a:p>
                  </a:txBody>
                  <a:tcPr/>
                </a:tc>
              </a:tr>
              <a:tr h="40922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Gefühl „ verrückt“ zu sein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Entpathologisierung</a:t>
                      </a:r>
                      <a:endParaRPr lang="de-DE" sz="2000" dirty="0"/>
                    </a:p>
                  </a:txBody>
                  <a:tcPr/>
                </a:tc>
              </a:tr>
              <a:tr h="40922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Gefühl des Alleingelassen Seins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Reale Präsenz</a:t>
                      </a:r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Hans </a:t>
            </a:r>
            <a:r>
              <a:rPr lang="de-DE" dirty="0" err="1" smtClean="0"/>
              <a:t>Keilson</a:t>
            </a:r>
            <a:r>
              <a:rPr lang="de-DE" dirty="0" smtClean="0"/>
              <a:t> 1999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„Ich </a:t>
            </a:r>
            <a:r>
              <a:rPr lang="de-DE" dirty="0"/>
              <a:t>habe Deutschland 1936 verlassen und in den Niederlanden überlebt. Ich bin in der </a:t>
            </a:r>
            <a:r>
              <a:rPr lang="de-DE" dirty="0" smtClean="0"/>
              <a:t>Fremde  </a:t>
            </a:r>
            <a:r>
              <a:rPr lang="de-DE" dirty="0"/>
              <a:t>zuhause.  </a:t>
            </a:r>
            <a:r>
              <a:rPr lang="de-DE" b="1" dirty="0">
                <a:solidFill>
                  <a:srgbClr val="FF0000"/>
                </a:solidFill>
              </a:rPr>
              <a:t>Jedes  Sein  ist  ein  Sein  im  Exil</a:t>
            </a:r>
            <a:r>
              <a:rPr lang="de-DE" dirty="0"/>
              <a:t>.  Man  kann  nicht  </a:t>
            </a:r>
            <a:r>
              <a:rPr lang="de-DE" dirty="0" err="1"/>
              <a:t>mißtrauisch</a:t>
            </a:r>
            <a:r>
              <a:rPr lang="de-DE" dirty="0"/>
              <a:t>  genug </a:t>
            </a:r>
            <a:r>
              <a:rPr lang="de-DE" dirty="0" smtClean="0"/>
              <a:t>gegenüber  </a:t>
            </a:r>
            <a:r>
              <a:rPr lang="de-DE" dirty="0"/>
              <a:t>den  eigenen  Fragen  und  Antworten  sein,  den  Wörtern  und  Metaphern,  die  </a:t>
            </a:r>
            <a:r>
              <a:rPr lang="de-DE" dirty="0" smtClean="0"/>
              <a:t>man </a:t>
            </a:r>
            <a:r>
              <a:rPr lang="de-DE" dirty="0"/>
              <a:t>gebraucht, wenn es um Wahrheit oder Lüge oder, gelinder gesagt, um Täuschung, </a:t>
            </a:r>
            <a:r>
              <a:rPr lang="de-DE" dirty="0" smtClean="0"/>
              <a:t>und </a:t>
            </a:r>
            <a:r>
              <a:rPr lang="de-DE" dirty="0"/>
              <a:t>auch um Selbsttäuschung, geht. Die Zweifel </a:t>
            </a:r>
            <a:r>
              <a:rPr lang="de-DE" dirty="0" smtClean="0"/>
              <a:t>bleiben.“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11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179689" cy="18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0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Selbst lesen und an Ärzte </a:t>
            </a:r>
            <a:br>
              <a:rPr lang="de-DE" dirty="0" smtClean="0"/>
            </a:br>
            <a:r>
              <a:rPr lang="de-DE" dirty="0" smtClean="0"/>
              <a:t>und Psychotherapeuten weiter geben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Bundesweite Arbeitsgemeinschaft der Psychosozialen</a:t>
            </a:r>
          </a:p>
          <a:p>
            <a:pPr marL="0" indent="0">
              <a:buNone/>
            </a:pPr>
            <a:r>
              <a:rPr lang="de-DE" b="1" dirty="0"/>
              <a:t>Zentren für Flüchtlinge und Folteropfer (</a:t>
            </a:r>
            <a:r>
              <a:rPr lang="de-DE" b="1" dirty="0" err="1"/>
              <a:t>BAfF</a:t>
            </a:r>
            <a:r>
              <a:rPr lang="de-DE" b="1" dirty="0"/>
              <a:t> e.V.)</a:t>
            </a:r>
          </a:p>
          <a:p>
            <a:pPr marL="0" indent="0">
              <a:buNone/>
            </a:pPr>
            <a:r>
              <a:rPr lang="de-DE" b="1" dirty="0"/>
              <a:t>Paulsenstr. 55-56</a:t>
            </a:r>
          </a:p>
          <a:p>
            <a:pPr marL="0" indent="0">
              <a:buNone/>
            </a:pPr>
            <a:r>
              <a:rPr lang="de-DE" b="1" dirty="0"/>
              <a:t>12163 Berlin</a:t>
            </a: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Informationsbroschüre </a:t>
            </a:r>
            <a:r>
              <a:rPr lang="de-DE" b="1" dirty="0"/>
              <a:t>„Flüchtlinge in unserer Praxis“</a:t>
            </a:r>
          </a:p>
          <a:p>
            <a:r>
              <a:rPr lang="de-DE" dirty="0"/>
              <a:t>Diese Broschüre der </a:t>
            </a:r>
            <a:r>
              <a:rPr lang="de-DE" dirty="0" err="1"/>
              <a:t>BAfF</a:t>
            </a:r>
            <a:r>
              <a:rPr lang="de-DE" dirty="0"/>
              <a:t> e.V. richtet sich an </a:t>
            </a:r>
            <a:r>
              <a:rPr lang="de-DE" dirty="0" err="1"/>
              <a:t>ÄrztInnen</a:t>
            </a:r>
            <a:r>
              <a:rPr lang="de-DE" dirty="0"/>
              <a:t> aller Fachrichtungen, Psychologische </a:t>
            </a:r>
            <a:r>
              <a:rPr lang="de-DE" dirty="0" err="1"/>
              <a:t>PsychotherapeutInnen</a:t>
            </a:r>
            <a:r>
              <a:rPr lang="de-DE" dirty="0"/>
              <a:t> und Kinder- und </a:t>
            </a:r>
            <a:r>
              <a:rPr lang="de-DE" dirty="0" err="1"/>
              <a:t>JugendlichenpsychotherapeutInnen</a:t>
            </a:r>
            <a:r>
              <a:rPr lang="de-DE" dirty="0"/>
              <a:t>, die in ihrer Praxis Flüchtlinge behandeln oder behandeln wollen.</a:t>
            </a:r>
          </a:p>
          <a:p>
            <a:pPr marL="0" indent="0">
              <a:buNone/>
            </a:pPr>
            <a:endParaRPr lang="de-DE" dirty="0" smtClean="0">
              <a:hlinkClick r:id="rId2"/>
            </a:endParaRPr>
          </a:p>
          <a:p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www.baff-zentren.org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9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Hans </a:t>
            </a:r>
            <a:r>
              <a:rPr lang="de-DE" dirty="0" err="1" smtClean="0"/>
              <a:t>Keilson</a:t>
            </a:r>
            <a:r>
              <a:rPr lang="de-DE" dirty="0" smtClean="0"/>
              <a:t>: Amsterdamer Lied 1937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040188" cy="5059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200" dirty="0"/>
              <a:t>Zu Amsterdam im vierten Stock </a:t>
            </a:r>
          </a:p>
          <a:p>
            <a:pPr marL="0" indent="0">
              <a:buNone/>
            </a:pPr>
            <a:r>
              <a:rPr lang="de-DE" sz="3200" dirty="0"/>
              <a:t>mit einer Laus im Haar, </a:t>
            </a:r>
          </a:p>
          <a:p>
            <a:pPr marL="0" indent="0">
              <a:buNone/>
            </a:pPr>
            <a:r>
              <a:rPr lang="de-DE" sz="3200" dirty="0"/>
              <a:t>da lebten wir, mein Schatz und ich, </a:t>
            </a:r>
          </a:p>
          <a:p>
            <a:pPr marL="0" indent="0">
              <a:buNone/>
            </a:pPr>
            <a:r>
              <a:rPr lang="de-DE" sz="3200" dirty="0"/>
              <a:t>dreiviertel und ein Jahr. </a:t>
            </a:r>
          </a:p>
          <a:p>
            <a:pPr marL="0" indent="0">
              <a:buNone/>
            </a:pPr>
            <a:r>
              <a:rPr lang="de-DE" sz="3200" dirty="0"/>
              <a:t>Wir liebten uns im Schwanenteich </a:t>
            </a:r>
          </a:p>
          <a:p>
            <a:pPr marL="0" indent="0">
              <a:buNone/>
            </a:pPr>
            <a:r>
              <a:rPr lang="de-DE" sz="3200" dirty="0"/>
              <a:t>des Nachts im </a:t>
            </a:r>
            <a:r>
              <a:rPr lang="de-DE" sz="3200" dirty="0" err="1"/>
              <a:t>Vondelpark</a:t>
            </a:r>
            <a:r>
              <a:rPr lang="de-DE" sz="3200" dirty="0"/>
              <a:t>. </a:t>
            </a:r>
          </a:p>
          <a:p>
            <a:pPr marL="0" indent="0">
              <a:buNone/>
            </a:pPr>
            <a:r>
              <a:rPr lang="de-DE" sz="3200" dirty="0"/>
              <a:t>Der Himmel glänzte: Leuchtmetall, </a:t>
            </a:r>
          </a:p>
          <a:p>
            <a:pPr marL="0" indent="0">
              <a:buNone/>
            </a:pPr>
            <a:r>
              <a:rPr lang="de-DE" sz="3200" dirty="0"/>
              <a:t>die Erde roch so stark. </a:t>
            </a:r>
          </a:p>
          <a:p>
            <a:pPr marL="0" indent="0">
              <a:buNone/>
            </a:pPr>
            <a:r>
              <a:rPr lang="de-DE" sz="3200" dirty="0"/>
              <a:t>Die Freiheit saß uns im Genick,</a:t>
            </a:r>
          </a:p>
          <a:p>
            <a:pPr marL="0" indent="0">
              <a:buNone/>
            </a:pPr>
            <a:r>
              <a:rPr lang="de-DE" sz="3200" dirty="0"/>
              <a:t>zuvor die Polizei. </a:t>
            </a:r>
          </a:p>
          <a:p>
            <a:pPr marL="0" indent="0">
              <a:buNone/>
            </a:pPr>
            <a:r>
              <a:rPr lang="de-DE" sz="3200" dirty="0"/>
              <a:t>In Amsterdam war es noch kalt</a:t>
            </a:r>
          </a:p>
          <a:p>
            <a:pPr marL="0" indent="0">
              <a:buNone/>
            </a:pPr>
            <a:r>
              <a:rPr lang="de-DE" sz="3200" dirty="0"/>
              <a:t>im Tulpenmonat Mai. </a:t>
            </a:r>
          </a:p>
          <a:p>
            <a:pPr marL="0" indent="0">
              <a:buNone/>
            </a:pPr>
            <a:r>
              <a:rPr lang="de-DE" sz="3200" dirty="0"/>
              <a:t>Weit draußen rauscht das große Meer</a:t>
            </a:r>
          </a:p>
          <a:p>
            <a:pPr marL="0" indent="0">
              <a:buNone/>
            </a:pPr>
            <a:r>
              <a:rPr lang="de-DE" sz="3200" dirty="0"/>
              <a:t>bei </a:t>
            </a:r>
            <a:r>
              <a:rPr lang="de-DE" sz="3200" dirty="0" err="1"/>
              <a:t>Zandvoort</a:t>
            </a:r>
            <a:r>
              <a:rPr lang="de-DE" sz="3200" dirty="0"/>
              <a:t> und </a:t>
            </a:r>
            <a:r>
              <a:rPr lang="de-DE" sz="3200" dirty="0" err="1"/>
              <a:t>Zaandam</a:t>
            </a:r>
            <a:r>
              <a:rPr lang="de-DE" sz="3200" dirty="0"/>
              <a:t>.</a:t>
            </a:r>
          </a:p>
          <a:p>
            <a:pPr marL="0" indent="0">
              <a:buNone/>
            </a:pPr>
            <a:endParaRPr lang="de-DE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645025" y="1021080"/>
            <a:ext cx="4041775" cy="51050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/>
              <a:t>Doch dahinaus gelangt nur, wer</a:t>
            </a:r>
          </a:p>
          <a:p>
            <a:pPr marL="0" indent="0">
              <a:buNone/>
            </a:pPr>
            <a:r>
              <a:rPr lang="de-DE" dirty="0"/>
              <a:t>es auch bezahlen kann.</a:t>
            </a:r>
          </a:p>
          <a:p>
            <a:pPr marL="0" indent="0">
              <a:buNone/>
            </a:pPr>
            <a:r>
              <a:rPr lang="de-DE" dirty="0"/>
              <a:t>Es lebt sich in der schönsten Stadt</a:t>
            </a:r>
          </a:p>
          <a:p>
            <a:pPr marL="0" indent="0">
              <a:buNone/>
            </a:pPr>
            <a:r>
              <a:rPr lang="de-DE" dirty="0"/>
              <a:t>selbst mit der liebsten Frau,</a:t>
            </a:r>
          </a:p>
          <a:p>
            <a:pPr marL="0" indent="0">
              <a:buNone/>
            </a:pPr>
            <a:r>
              <a:rPr lang="de-DE" dirty="0"/>
              <a:t>wenn man dort keine Arbeit hat,</a:t>
            </a:r>
          </a:p>
          <a:p>
            <a:pPr marL="0" indent="0">
              <a:buNone/>
            </a:pPr>
            <a:r>
              <a:rPr lang="de-DE" dirty="0"/>
              <a:t>am Ende ungenau.</a:t>
            </a:r>
          </a:p>
          <a:p>
            <a:pPr marL="0" indent="0">
              <a:buNone/>
            </a:pPr>
            <a:r>
              <a:rPr lang="de-DE" dirty="0"/>
              <a:t>Denn wenn du nichts zu Beißen hast,</a:t>
            </a:r>
          </a:p>
          <a:p>
            <a:pPr marL="0" indent="0">
              <a:buNone/>
            </a:pPr>
            <a:r>
              <a:rPr lang="de-DE" dirty="0"/>
              <a:t>sei’s auch in Amsterdam,</a:t>
            </a:r>
          </a:p>
          <a:p>
            <a:pPr marL="0" indent="0">
              <a:buNone/>
            </a:pPr>
            <a:r>
              <a:rPr lang="de-DE" dirty="0"/>
              <a:t>dann nützt dir nichts das Ijsselmeer, </a:t>
            </a:r>
          </a:p>
          <a:p>
            <a:pPr marL="0" indent="0">
              <a:buNone/>
            </a:pPr>
            <a:r>
              <a:rPr lang="de-DE" dirty="0"/>
              <a:t>Marken und </a:t>
            </a:r>
            <a:r>
              <a:rPr lang="de-DE" dirty="0" err="1"/>
              <a:t>Volendam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Kind, pack die Koffer wieder ein!</a:t>
            </a:r>
          </a:p>
          <a:p>
            <a:pPr marL="0" indent="0">
              <a:buNone/>
            </a:pPr>
            <a:r>
              <a:rPr lang="de-DE" dirty="0"/>
              <a:t>Zu Ende ist die Jagd.</a:t>
            </a:r>
          </a:p>
          <a:p>
            <a:pPr marL="0" indent="0">
              <a:buNone/>
            </a:pPr>
            <a:r>
              <a:rPr lang="de-DE" dirty="0"/>
              <a:t>Noch einmal </a:t>
            </a:r>
            <a:r>
              <a:rPr lang="de-DE" dirty="0" err="1"/>
              <a:t>über’n</a:t>
            </a:r>
            <a:r>
              <a:rPr lang="de-DE" dirty="0"/>
              <a:t> </a:t>
            </a:r>
            <a:r>
              <a:rPr lang="de-DE" dirty="0" err="1"/>
              <a:t>Rembrandtplein</a:t>
            </a:r>
            <a:r>
              <a:rPr lang="de-DE" dirty="0"/>
              <a:t>,</a:t>
            </a:r>
          </a:p>
          <a:p>
            <a:pPr marL="0" indent="0">
              <a:buNone/>
            </a:pPr>
            <a:r>
              <a:rPr lang="de-DE" dirty="0"/>
              <a:t>dann schmeiß dich in die Gracht!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</a:t>
            </a:r>
            <a:r>
              <a:rPr lang="de-DE" dirty="0" err="1" smtClean="0"/>
              <a:t>Dr.H</a:t>
            </a:r>
            <a:r>
              <a:rPr lang="de-DE" dirty="0" smtClean="0"/>
              <a:t>. Rießbeck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0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Verdana"/>
              </a:rPr>
              <a:t>Gibt es spezifische Abläufe und was macht das mit der Entwicklung der Persönlichkeit?</a:t>
            </a:r>
          </a:p>
          <a:p>
            <a:r>
              <a:rPr lang="de-DE" dirty="0">
                <a:latin typeface="Verdana"/>
              </a:rPr>
              <a:t>Welche Erfahrungen sind nützlich und wie können Sie integriert werden?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7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accent2">
                    <a:lumMod val="75000"/>
                  </a:schemeClr>
                </a:solidFill>
              </a:rPr>
              <a:t>Hans </a:t>
            </a:r>
            <a:r>
              <a:rPr lang="de-DE" sz="4000" dirty="0" err="1" smtClean="0">
                <a:solidFill>
                  <a:schemeClr val="accent2">
                    <a:lumMod val="75000"/>
                  </a:schemeClr>
                </a:solidFill>
              </a:rPr>
              <a:t>Keilson</a:t>
            </a:r>
            <a:r>
              <a:rPr lang="de-DE" dirty="0" smtClean="0"/>
              <a:t> – deutsch-niederländischer Arzt, </a:t>
            </a:r>
            <a:br>
              <a:rPr lang="de-DE" dirty="0" smtClean="0"/>
            </a:br>
            <a:r>
              <a:rPr lang="de-DE" dirty="0" smtClean="0"/>
              <a:t>Musiker, Psychoanalytiker, Pädagoge, Schriftsteller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486400" y="1341120"/>
            <a:ext cx="3262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12. Dezember 1909 bis 31. Mai 2011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3933056"/>
            <a:ext cx="8816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Nach dem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deutschen Überfall auf die Niederlande im Jahr 1940 </a:t>
            </a:r>
            <a:endParaRPr lang="de-D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Kümmerte er sich als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Mitglied des niederländischen Widerstandes </a:t>
            </a:r>
          </a:p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intensiv um jüdische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Kinder, welche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durch ihre Eltern </a:t>
            </a:r>
            <a:endParaRPr lang="de-D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vor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der Deportation in niederländischen Familien </a:t>
            </a:r>
            <a:endParaRPr lang="de-D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Sicherheit gebracht worden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waren</a:t>
            </a:r>
          </a:p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1979  Dissertation: Sequentielle Traumatisierung bei Kindern.</a:t>
            </a:r>
            <a:endParaRPr lang="de-D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Rießbeck\Desktop\Pictures\Toolbox\2016-04-03\Image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7642"/>
            <a:ext cx="2914600" cy="30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0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 err="1" smtClean="0">
                <a:solidFill>
                  <a:srgbClr val="C0504D">
                    <a:lumMod val="75000"/>
                  </a:srgbClr>
                </a:solidFill>
              </a:rPr>
              <a:t>Keilson´s</a:t>
            </a:r>
            <a:r>
              <a:rPr lang="de-DE" b="1" dirty="0" smtClean="0">
                <a:solidFill>
                  <a:srgbClr val="C0504D">
                    <a:lumMod val="75000"/>
                  </a:srgbClr>
                </a:solidFill>
              </a:rPr>
              <a:t>  Sequenz I:</a:t>
            </a:r>
            <a:r>
              <a:rPr lang="de-DE" b="1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b="1" dirty="0">
                <a:solidFill>
                  <a:srgbClr val="C0504D">
                    <a:lumMod val="75000"/>
                  </a:srgbClr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„präludierende Momente“ der Verfolgung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b="1" dirty="0" smtClean="0">
                <a:solidFill>
                  <a:srgbClr val="C0504D">
                    <a:lumMod val="75000"/>
                  </a:srgbClr>
                </a:solidFill>
              </a:rPr>
              <a:t>(nach der Besetzung der Niederlande) </a:t>
            </a: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de-DE" sz="32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Abbröckeln des Rechtsschutzes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Angriff auf die Würde und Integrität der Familie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Vernichtung der wirtschaftlichen Existenz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Verschwinden von vertrauten Menschen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Panische Auflösung der vertrauten Umgebung</a:t>
            </a:r>
            <a:endParaRPr lang="de-DE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 err="1" smtClean="0">
                <a:solidFill>
                  <a:srgbClr val="C0504D">
                    <a:lumMod val="75000"/>
                  </a:srgbClr>
                </a:solidFill>
              </a:rPr>
              <a:t>Keilson´s</a:t>
            </a:r>
            <a:r>
              <a:rPr lang="de-DE" b="1" dirty="0" smtClean="0">
                <a:solidFill>
                  <a:srgbClr val="C0504D">
                    <a:lumMod val="75000"/>
                  </a:srgbClr>
                </a:solidFill>
              </a:rPr>
              <a:t>  Sequenz II:</a:t>
            </a:r>
            <a:r>
              <a:rPr lang="de-DE" b="1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b="1" dirty="0">
                <a:solidFill>
                  <a:srgbClr val="C0504D">
                    <a:lumMod val="75000"/>
                  </a:srgbClr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Lagerhaft oder Versteck des Kindes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de-DE" sz="32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Rechtlosigkeit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Direkte Lebensbedrohung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Vernichtung mitmenschlicher Verhaltensweisen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Fehlen von „</a:t>
            </a:r>
            <a:r>
              <a:rPr lang="de-DE" sz="3200" b="1" dirty="0" err="1" smtClean="0">
                <a:solidFill>
                  <a:srgbClr val="C0504D">
                    <a:lumMod val="75000"/>
                  </a:srgbClr>
                </a:solidFill>
              </a:rPr>
              <a:t>basic</a:t>
            </a: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de-DE" sz="3200" b="1" dirty="0" err="1" smtClean="0">
                <a:solidFill>
                  <a:srgbClr val="C0504D">
                    <a:lumMod val="75000"/>
                  </a:srgbClr>
                </a:solidFill>
              </a:rPr>
              <a:t>needs</a:t>
            </a: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“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Aufhören geregelter Lern- Spiel- und Bildungsmöglichkeiten</a:t>
            </a:r>
            <a:endParaRPr lang="de-DE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 err="1" smtClean="0">
                <a:solidFill>
                  <a:srgbClr val="C0504D">
                    <a:lumMod val="75000"/>
                  </a:srgbClr>
                </a:solidFill>
              </a:rPr>
              <a:t>Keilson´s</a:t>
            </a:r>
            <a:r>
              <a:rPr lang="de-DE" b="1" dirty="0" smtClean="0">
                <a:solidFill>
                  <a:srgbClr val="C0504D">
                    <a:lumMod val="75000"/>
                  </a:srgbClr>
                </a:solidFill>
              </a:rPr>
              <a:t> Sequenz III:</a:t>
            </a:r>
            <a:r>
              <a:rPr lang="de-DE" b="1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b="1" dirty="0">
                <a:solidFill>
                  <a:srgbClr val="C0504D">
                    <a:lumMod val="75000"/>
                  </a:srgbClr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Auflösung der Geheimhaltung,  Vormundschaften für Kinder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de-DE" sz="32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Bürokratisch geordnete Zustände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Auftauchen in eine andere Welt mit neuen Regeln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Anpassungsdruck zu „rationalem Verhalten“</a:t>
            </a:r>
          </a:p>
          <a:p>
            <a:pPr>
              <a:spcBef>
                <a:spcPts val="0"/>
              </a:spcBef>
            </a:pPr>
            <a:r>
              <a:rPr lang="de-DE" sz="3200" b="1" dirty="0" smtClean="0">
                <a:solidFill>
                  <a:srgbClr val="C0504D">
                    <a:lumMod val="75000"/>
                  </a:srgbClr>
                </a:solidFill>
              </a:rPr>
              <a:t>Realisieren des Verlustes primären Bindungspersonen und des alten Sozialbezugs</a:t>
            </a:r>
            <a:endParaRPr lang="de-DE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6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Posttraumatische Symptome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Unter Stress -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Schwer vermeidbare sensorische Trigger unterbrechen angemessene Handlungen.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Vorherrschen elementarer Handlungsautomatismen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Komplizierte Dinge können beeinträchtigt sein z.B. Abrufen aus dem Gedächtnis, schwierigere Handlungen mit mehreren Schritten ….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9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Sequentielle Traumatisierung durch die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neue soziale Umgebung nach der Erschütterung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4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Erwartung rationalen Handelns unter Stress</a:t>
            </a:r>
          </a:p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Unverständliche Sanktionierung scheinbar irrationaler Handlungen</a:t>
            </a:r>
          </a:p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Demütigung</a:t>
            </a:r>
          </a:p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Soziale Isolation</a:t>
            </a:r>
          </a:p>
          <a:p>
            <a:pPr marL="0" indent="0">
              <a:buNone/>
            </a:pP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8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Bindungsprobleme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Das Bindungssystem ist in der dritten Sequenz des traumatischen Geschehens hoch aktiviert.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Biologisch führt diese Aktivierung zu mehr eigner Hilflosigkeit und Suche nach umfassend schutzgebenden Personen.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Neugier und Erforschung, die wichtigsten positiven Antriebe werden gehemmt.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Wird dann plötzlich die Bindung erschüttert, kommt es wieder zu elementaren Reaktionen wie Kampf, Flucht,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Freeze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(„die drei F“) und damit zur Wiederauferstehung der „traumatischen Zange“.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Zuviel „mütterliche Hilfe“ ist also riskant.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09.03.2012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©Dr.H. Rießbeck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E66-20E2-4324-9259-C09FFC14C95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3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794</Words>
  <Application>Microsoft Office PowerPoint</Application>
  <PresentationFormat>Bildschirmpräsentation (4:3)</PresentationFormat>
  <Paragraphs>153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Präsentation1</vt:lpstr>
      <vt:lpstr>2_Benutzerdefiniertes Design</vt:lpstr>
      <vt:lpstr>1_Benutzerdefiniertes Design</vt:lpstr>
      <vt:lpstr>Benutzerdefiniertes Design</vt:lpstr>
      <vt:lpstr>„Sequentielle Traumatisierung“ - Flüchtling Sein – mehr als eine Kette von Ereignissen und Erfahrungen</vt:lpstr>
      <vt:lpstr>PowerPoint-Präsentation</vt:lpstr>
      <vt:lpstr>Hans Keilson – deutsch-niederländischer Arzt,  Musiker, Psychoanalytiker, Pädagoge, Schriftsteller  </vt:lpstr>
      <vt:lpstr>Keilson´s  Sequenz I: </vt:lpstr>
      <vt:lpstr>Keilson´s  Sequenz II: </vt:lpstr>
      <vt:lpstr>Keilson´s Sequenz III: </vt:lpstr>
      <vt:lpstr>Posttraumatische Symptome</vt:lpstr>
      <vt:lpstr>Sequentielle Traumatisierung durch die neue soziale Umgebung nach der Erschütterung </vt:lpstr>
      <vt:lpstr>Bindungsprobleme</vt:lpstr>
      <vt:lpstr>Grundhaltung- maximaler Kontrast zur traumatischen Erfahrung (nach Wöller 2006)</vt:lpstr>
      <vt:lpstr>Hans Keilson 1999</vt:lpstr>
      <vt:lpstr>Selbst lesen und an Ärzte  und Psychotherapeuten weiter geben</vt:lpstr>
      <vt:lpstr>Hans Keilson: Amsterdamer Lied 1937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„Sequentielle Traumatisierung“ - Flüchtling Sein – mehr als eine Kette von Ereignissen und Erfahrungen</dc:title>
  <dc:creator>Rießbeck</dc:creator>
  <cp:lastModifiedBy>Rießbeck</cp:lastModifiedBy>
  <cp:revision>26</cp:revision>
  <dcterms:created xsi:type="dcterms:W3CDTF">2016-03-28T17:11:03Z</dcterms:created>
  <dcterms:modified xsi:type="dcterms:W3CDTF">2016-05-01T09:21:50Z</dcterms:modified>
</cp:coreProperties>
</file>